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2723CA-99EA-4BA4-990D-9AD3F7E11337}" type="datetimeFigureOut">
              <a:rPr lang="ar-IQ" smtClean="0"/>
              <a:t>10/04/1441</a:t>
            </a:fld>
            <a:endParaRPr lang="ar-IQ"/>
          </a:p>
        </p:txBody>
      </p:sp>
      <p:sp>
        <p:nvSpPr>
          <p:cNvPr id="5" name="Footer Placeholder 4"/>
          <p:cNvSpPr>
            <a:spLocks noGrp="1"/>
          </p:cNvSpPr>
          <p:nvPr>
            <p:ph type="ftr" sz="quarter" idx="11"/>
          </p:nvPr>
        </p:nvSpPr>
        <p:spPr>
          <a:xfrm>
            <a:off x="5332412" y="5883275"/>
            <a:ext cx="4324044" cy="365125"/>
          </a:xfrm>
        </p:spPr>
        <p:txBody>
          <a:bodyPr/>
          <a:lstStyle/>
          <a:p>
            <a:endParaRPr lang="ar-IQ"/>
          </a:p>
        </p:txBody>
      </p:sp>
      <p:sp>
        <p:nvSpPr>
          <p:cNvPr id="6" name="Slide Number Placeholder 5"/>
          <p:cNvSpPr>
            <a:spLocks noGrp="1"/>
          </p:cNvSpPr>
          <p:nvPr>
            <p:ph type="sldNum" sz="quarter" idx="12"/>
          </p:nvPr>
        </p:nvSpPr>
        <p:spPr/>
        <p:txBody>
          <a:bodyPr/>
          <a:lstStyle/>
          <a:p>
            <a:fld id="{9CF226CD-6145-4EF0-A93B-9819F97CF2B0}" type="slidenum">
              <a:rPr lang="ar-IQ" smtClean="0"/>
              <a:t>‹#›</a:t>
            </a:fld>
            <a:endParaRPr lang="ar-IQ"/>
          </a:p>
        </p:txBody>
      </p:sp>
    </p:spTree>
    <p:extLst>
      <p:ext uri="{BB962C8B-B14F-4D97-AF65-F5344CB8AC3E}">
        <p14:creationId xmlns:p14="http://schemas.microsoft.com/office/powerpoint/2010/main" val="1424214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D2723CA-99EA-4BA4-990D-9AD3F7E11337}" type="datetimeFigureOut">
              <a:rPr lang="ar-IQ" smtClean="0"/>
              <a:t>10/04/1441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CF226CD-6145-4EF0-A93B-9819F97CF2B0}" type="slidenum">
              <a:rPr lang="ar-IQ" smtClean="0"/>
              <a:t>‹#›</a:t>
            </a:fld>
            <a:endParaRPr lang="ar-IQ"/>
          </a:p>
        </p:txBody>
      </p:sp>
    </p:spTree>
    <p:extLst>
      <p:ext uri="{BB962C8B-B14F-4D97-AF65-F5344CB8AC3E}">
        <p14:creationId xmlns:p14="http://schemas.microsoft.com/office/powerpoint/2010/main" val="1195000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D2723CA-99EA-4BA4-990D-9AD3F7E11337}" type="datetimeFigureOut">
              <a:rPr lang="ar-IQ" smtClean="0"/>
              <a:t>10/04/1441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CF226CD-6145-4EF0-A93B-9819F97CF2B0}" type="slidenum">
              <a:rPr lang="ar-IQ" smtClean="0"/>
              <a:t>‹#›</a:t>
            </a:fld>
            <a:endParaRPr lang="ar-IQ"/>
          </a:p>
        </p:txBody>
      </p:sp>
    </p:spTree>
    <p:extLst>
      <p:ext uri="{BB962C8B-B14F-4D97-AF65-F5344CB8AC3E}">
        <p14:creationId xmlns:p14="http://schemas.microsoft.com/office/powerpoint/2010/main" val="34066689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D2723CA-99EA-4BA4-990D-9AD3F7E11337}" type="datetimeFigureOut">
              <a:rPr lang="ar-IQ" smtClean="0"/>
              <a:t>10/04/1441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CF226CD-6145-4EF0-A93B-9819F97CF2B0}" type="slidenum">
              <a:rPr lang="ar-IQ" smtClean="0"/>
              <a:t>‹#›</a:t>
            </a:fld>
            <a:endParaRPr lang="ar-IQ"/>
          </a:p>
        </p:txBody>
      </p:sp>
    </p:spTree>
    <p:extLst>
      <p:ext uri="{BB962C8B-B14F-4D97-AF65-F5344CB8AC3E}">
        <p14:creationId xmlns:p14="http://schemas.microsoft.com/office/powerpoint/2010/main" val="32945233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D2723CA-99EA-4BA4-990D-9AD3F7E11337}" type="datetimeFigureOut">
              <a:rPr lang="ar-IQ" smtClean="0"/>
              <a:t>10/04/1441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CF226CD-6145-4EF0-A93B-9819F97CF2B0}" type="slidenum">
              <a:rPr lang="ar-IQ" smtClean="0"/>
              <a:t>‹#›</a:t>
            </a:fld>
            <a:endParaRPr lang="ar-IQ"/>
          </a:p>
        </p:txBody>
      </p:sp>
    </p:spTree>
    <p:extLst>
      <p:ext uri="{BB962C8B-B14F-4D97-AF65-F5344CB8AC3E}">
        <p14:creationId xmlns:p14="http://schemas.microsoft.com/office/powerpoint/2010/main" val="1880954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D2723CA-99EA-4BA4-990D-9AD3F7E11337}" type="datetimeFigureOut">
              <a:rPr lang="ar-IQ" smtClean="0"/>
              <a:t>10/04/1441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CF226CD-6145-4EF0-A93B-9819F97CF2B0}" type="slidenum">
              <a:rPr lang="ar-IQ" smtClean="0"/>
              <a:t>‹#›</a:t>
            </a:fld>
            <a:endParaRPr lang="ar-IQ"/>
          </a:p>
        </p:txBody>
      </p:sp>
    </p:spTree>
    <p:extLst>
      <p:ext uri="{BB962C8B-B14F-4D97-AF65-F5344CB8AC3E}">
        <p14:creationId xmlns:p14="http://schemas.microsoft.com/office/powerpoint/2010/main" val="1108049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D2723CA-99EA-4BA4-990D-9AD3F7E11337}" type="datetimeFigureOut">
              <a:rPr lang="ar-IQ" smtClean="0"/>
              <a:t>10/04/1441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CF226CD-6145-4EF0-A93B-9819F97CF2B0}" type="slidenum">
              <a:rPr lang="ar-IQ" smtClean="0"/>
              <a:t>‹#›</a:t>
            </a:fld>
            <a:endParaRPr lang="ar-IQ"/>
          </a:p>
        </p:txBody>
      </p:sp>
    </p:spTree>
    <p:extLst>
      <p:ext uri="{BB962C8B-B14F-4D97-AF65-F5344CB8AC3E}">
        <p14:creationId xmlns:p14="http://schemas.microsoft.com/office/powerpoint/2010/main" val="32210404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2723CA-99EA-4BA4-990D-9AD3F7E11337}" type="datetimeFigureOut">
              <a:rPr lang="ar-IQ" smtClean="0"/>
              <a:t>10/04/1441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CF226CD-6145-4EF0-A93B-9819F97CF2B0}" type="slidenum">
              <a:rPr lang="ar-IQ" smtClean="0"/>
              <a:t>‹#›</a:t>
            </a:fld>
            <a:endParaRPr lang="ar-IQ"/>
          </a:p>
        </p:txBody>
      </p:sp>
    </p:spTree>
    <p:extLst>
      <p:ext uri="{BB962C8B-B14F-4D97-AF65-F5344CB8AC3E}">
        <p14:creationId xmlns:p14="http://schemas.microsoft.com/office/powerpoint/2010/main" val="24904193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2723CA-99EA-4BA4-990D-9AD3F7E11337}" type="datetimeFigureOut">
              <a:rPr lang="ar-IQ" smtClean="0"/>
              <a:t>10/04/1441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CF226CD-6145-4EF0-A93B-9819F97CF2B0}" type="slidenum">
              <a:rPr lang="ar-IQ" smtClean="0"/>
              <a:t>‹#›</a:t>
            </a:fld>
            <a:endParaRPr lang="ar-IQ"/>
          </a:p>
        </p:txBody>
      </p:sp>
    </p:spTree>
    <p:extLst>
      <p:ext uri="{BB962C8B-B14F-4D97-AF65-F5344CB8AC3E}">
        <p14:creationId xmlns:p14="http://schemas.microsoft.com/office/powerpoint/2010/main" val="1685320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2723CA-99EA-4BA4-990D-9AD3F7E11337}" type="datetimeFigureOut">
              <a:rPr lang="ar-IQ" smtClean="0"/>
              <a:t>10/04/1441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a:xfrm>
            <a:off x="10951856" y="5867131"/>
            <a:ext cx="551167" cy="365125"/>
          </a:xfrm>
        </p:spPr>
        <p:txBody>
          <a:bodyPr/>
          <a:lstStyle/>
          <a:p>
            <a:fld id="{9CF226CD-6145-4EF0-A93B-9819F97CF2B0}" type="slidenum">
              <a:rPr lang="ar-IQ" smtClean="0"/>
              <a:t>‹#›</a:t>
            </a:fld>
            <a:endParaRPr lang="ar-IQ"/>
          </a:p>
        </p:txBody>
      </p:sp>
    </p:spTree>
    <p:extLst>
      <p:ext uri="{BB962C8B-B14F-4D97-AF65-F5344CB8AC3E}">
        <p14:creationId xmlns:p14="http://schemas.microsoft.com/office/powerpoint/2010/main" val="4095577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D2723CA-99EA-4BA4-990D-9AD3F7E11337}" type="datetimeFigureOut">
              <a:rPr lang="ar-IQ" smtClean="0"/>
              <a:t>10/04/1441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CF226CD-6145-4EF0-A93B-9819F97CF2B0}" type="slidenum">
              <a:rPr lang="ar-IQ" smtClean="0"/>
              <a:t>‹#›</a:t>
            </a:fld>
            <a:endParaRPr lang="ar-IQ"/>
          </a:p>
        </p:txBody>
      </p:sp>
    </p:spTree>
    <p:extLst>
      <p:ext uri="{BB962C8B-B14F-4D97-AF65-F5344CB8AC3E}">
        <p14:creationId xmlns:p14="http://schemas.microsoft.com/office/powerpoint/2010/main" val="3714569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2723CA-99EA-4BA4-990D-9AD3F7E11337}" type="datetimeFigureOut">
              <a:rPr lang="ar-IQ" smtClean="0"/>
              <a:t>10/04/1441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CF226CD-6145-4EF0-A93B-9819F97CF2B0}" type="slidenum">
              <a:rPr lang="ar-IQ" smtClean="0"/>
              <a:t>‹#›</a:t>
            </a:fld>
            <a:endParaRPr lang="ar-IQ"/>
          </a:p>
        </p:txBody>
      </p:sp>
    </p:spTree>
    <p:extLst>
      <p:ext uri="{BB962C8B-B14F-4D97-AF65-F5344CB8AC3E}">
        <p14:creationId xmlns:p14="http://schemas.microsoft.com/office/powerpoint/2010/main" val="3942900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D2723CA-99EA-4BA4-990D-9AD3F7E11337}" type="datetimeFigureOut">
              <a:rPr lang="ar-IQ" smtClean="0"/>
              <a:t>10/04/1441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CF226CD-6145-4EF0-A93B-9819F97CF2B0}" type="slidenum">
              <a:rPr lang="ar-IQ" smtClean="0"/>
              <a:t>‹#›</a:t>
            </a:fld>
            <a:endParaRPr lang="ar-IQ"/>
          </a:p>
        </p:txBody>
      </p:sp>
    </p:spTree>
    <p:extLst>
      <p:ext uri="{BB962C8B-B14F-4D97-AF65-F5344CB8AC3E}">
        <p14:creationId xmlns:p14="http://schemas.microsoft.com/office/powerpoint/2010/main" val="98895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D2723CA-99EA-4BA4-990D-9AD3F7E11337}" type="datetimeFigureOut">
              <a:rPr lang="ar-IQ" smtClean="0"/>
              <a:t>10/04/1441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CF226CD-6145-4EF0-A93B-9819F97CF2B0}" type="slidenum">
              <a:rPr lang="ar-IQ" smtClean="0"/>
              <a:t>‹#›</a:t>
            </a:fld>
            <a:endParaRPr lang="ar-IQ"/>
          </a:p>
        </p:txBody>
      </p:sp>
    </p:spTree>
    <p:extLst>
      <p:ext uri="{BB962C8B-B14F-4D97-AF65-F5344CB8AC3E}">
        <p14:creationId xmlns:p14="http://schemas.microsoft.com/office/powerpoint/2010/main" val="12602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2723CA-99EA-4BA4-990D-9AD3F7E11337}" type="datetimeFigureOut">
              <a:rPr lang="ar-IQ" smtClean="0"/>
              <a:t>10/04/1441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CF226CD-6145-4EF0-A93B-9819F97CF2B0}" type="slidenum">
              <a:rPr lang="ar-IQ" smtClean="0"/>
              <a:t>‹#›</a:t>
            </a:fld>
            <a:endParaRPr lang="ar-IQ"/>
          </a:p>
        </p:txBody>
      </p:sp>
    </p:spTree>
    <p:extLst>
      <p:ext uri="{BB962C8B-B14F-4D97-AF65-F5344CB8AC3E}">
        <p14:creationId xmlns:p14="http://schemas.microsoft.com/office/powerpoint/2010/main" val="1757098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D2723CA-99EA-4BA4-990D-9AD3F7E11337}" type="datetimeFigureOut">
              <a:rPr lang="ar-IQ" smtClean="0"/>
              <a:t>10/04/1441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CF226CD-6145-4EF0-A93B-9819F97CF2B0}" type="slidenum">
              <a:rPr lang="ar-IQ" smtClean="0"/>
              <a:t>‹#›</a:t>
            </a:fld>
            <a:endParaRPr lang="ar-IQ"/>
          </a:p>
        </p:txBody>
      </p:sp>
    </p:spTree>
    <p:extLst>
      <p:ext uri="{BB962C8B-B14F-4D97-AF65-F5344CB8AC3E}">
        <p14:creationId xmlns:p14="http://schemas.microsoft.com/office/powerpoint/2010/main" val="87612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D2723CA-99EA-4BA4-990D-9AD3F7E11337}" type="datetimeFigureOut">
              <a:rPr lang="ar-IQ" smtClean="0"/>
              <a:t>10/04/1441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CF226CD-6145-4EF0-A93B-9819F97CF2B0}" type="slidenum">
              <a:rPr lang="ar-IQ" smtClean="0"/>
              <a:t>‹#›</a:t>
            </a:fld>
            <a:endParaRPr lang="ar-IQ"/>
          </a:p>
        </p:txBody>
      </p:sp>
    </p:spTree>
    <p:extLst>
      <p:ext uri="{BB962C8B-B14F-4D97-AF65-F5344CB8AC3E}">
        <p14:creationId xmlns:p14="http://schemas.microsoft.com/office/powerpoint/2010/main" val="119144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D2723CA-99EA-4BA4-990D-9AD3F7E11337}" type="datetimeFigureOut">
              <a:rPr lang="ar-IQ" smtClean="0"/>
              <a:t>10/04/1441</a:t>
            </a:fld>
            <a:endParaRPr lang="ar-IQ"/>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ar-IQ"/>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CF226CD-6145-4EF0-A93B-9819F97CF2B0}" type="slidenum">
              <a:rPr lang="ar-IQ" smtClean="0"/>
              <a:t>‹#›</a:t>
            </a:fld>
            <a:endParaRPr lang="ar-IQ"/>
          </a:p>
        </p:txBody>
      </p:sp>
    </p:spTree>
    <p:extLst>
      <p:ext uri="{BB962C8B-B14F-4D97-AF65-F5344CB8AC3E}">
        <p14:creationId xmlns:p14="http://schemas.microsoft.com/office/powerpoint/2010/main" val="22632060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Moby-Dick" TargetMode="External"/><Relationship Id="rId2" Type="http://schemas.openxmlformats.org/officeDocument/2006/relationships/hyperlink" Target="https://en.wikipedia.org/wiki/American_Renaissance_(literature)" TargetMode="External"/><Relationship Id="rId1" Type="http://schemas.openxmlformats.org/officeDocument/2006/relationships/slideLayout" Target="../slideLayouts/slideLayout2.xml"/><Relationship Id="rId4" Type="http://schemas.openxmlformats.org/officeDocument/2006/relationships/hyperlink" Target="https://en.wikipedia.org/wiki/Type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rgbClr val="FF0000"/>
                </a:solidFill>
              </a:rPr>
              <a:t>Herman Melville</a:t>
            </a:r>
            <a:endParaRPr lang="ar-IQ" b="1" dirty="0">
              <a:solidFill>
                <a:srgbClr val="FF0000"/>
              </a:solidFill>
            </a:endParaRPr>
          </a:p>
        </p:txBody>
      </p:sp>
      <p:sp>
        <p:nvSpPr>
          <p:cNvPr id="3" name="Subtitle 2"/>
          <p:cNvSpPr>
            <a:spLocks noGrp="1"/>
          </p:cNvSpPr>
          <p:nvPr>
            <p:ph type="subTitle" idx="1"/>
          </p:nvPr>
        </p:nvSpPr>
        <p:spPr>
          <a:xfrm>
            <a:off x="4650377" y="2181497"/>
            <a:ext cx="6852645" cy="3203304"/>
          </a:xfrm>
        </p:spPr>
        <p:txBody>
          <a:bodyPr/>
          <a:lstStyle/>
          <a:p>
            <a:endParaRPr lang="ar-IQ" dirty="0"/>
          </a:p>
        </p:txBody>
      </p:sp>
    </p:spTree>
    <p:extLst>
      <p:ext uri="{BB962C8B-B14F-4D97-AF65-F5344CB8AC3E}">
        <p14:creationId xmlns:p14="http://schemas.microsoft.com/office/powerpoint/2010/main" val="24736190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4" cy="986246"/>
          </a:xfrm>
        </p:spPr>
        <p:txBody>
          <a:bodyPr/>
          <a:lstStyle/>
          <a:p>
            <a:endParaRPr lang="ar-IQ" dirty="0"/>
          </a:p>
        </p:txBody>
      </p:sp>
      <p:sp>
        <p:nvSpPr>
          <p:cNvPr id="3" name="Content Placeholder 2"/>
          <p:cNvSpPr>
            <a:spLocks noGrp="1"/>
          </p:cNvSpPr>
          <p:nvPr>
            <p:ph idx="1"/>
          </p:nvPr>
        </p:nvSpPr>
        <p:spPr>
          <a:xfrm>
            <a:off x="1371600" y="1672047"/>
            <a:ext cx="10131423" cy="4119153"/>
          </a:xfrm>
        </p:spPr>
        <p:txBody>
          <a:bodyPr>
            <a:normAutofit/>
          </a:bodyPr>
          <a:lstStyle/>
          <a:p>
            <a:pPr algn="just" rtl="0"/>
            <a:r>
              <a:rPr lang="en-US" dirty="0"/>
              <a:t>Certainly Ahab is mad; even he knows that his monomaniacal obsession is not "normal." But he strikes us as not being a man who would </a:t>
            </a:r>
            <a:r>
              <a:rPr lang="en-US" i="1" dirty="0"/>
              <a:t>want</a:t>
            </a:r>
            <a:r>
              <a:rPr lang="en-US" dirty="0"/>
              <a:t> to be normal. Ahab strikes back against the inscrutable figure behind the mask because Ahab sees no justification for submitting to it. </a:t>
            </a:r>
            <a:r>
              <a:rPr lang="en-US" dirty="0">
                <a:solidFill>
                  <a:srgbClr val="FF0000"/>
                </a:solidFill>
              </a:rPr>
              <a:t>He rebels with anger because he wants to be more than he is. Ahab defies whatever authority there is and stands against it with a soul that can be killed but not defeated. </a:t>
            </a:r>
            <a:r>
              <a:rPr lang="en-US" dirty="0"/>
              <a:t>In that sense, </a:t>
            </a:r>
            <a:r>
              <a:rPr lang="en-US" dirty="0">
                <a:solidFill>
                  <a:srgbClr val="FF0000"/>
                </a:solidFill>
              </a:rPr>
              <a:t>he condemns himself to death; but it is a death that he prefers to submission</a:t>
            </a:r>
            <a:r>
              <a:rPr lang="en-US" dirty="0"/>
              <a:t>. In his madness and egocentrism, tragically, he takes his ship and most of his crew with him.</a:t>
            </a:r>
          </a:p>
          <a:p>
            <a:endParaRPr lang="ar-IQ" dirty="0"/>
          </a:p>
          <a:p>
            <a:endParaRPr lang="ar-IQ" dirty="0"/>
          </a:p>
        </p:txBody>
      </p:sp>
    </p:spTree>
    <p:extLst>
      <p:ext uri="{BB962C8B-B14F-4D97-AF65-F5344CB8AC3E}">
        <p14:creationId xmlns:p14="http://schemas.microsoft.com/office/powerpoint/2010/main" val="1812769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71789"/>
          </a:xfrm>
        </p:spPr>
        <p:txBody>
          <a:bodyPr>
            <a:normAutofit fontScale="90000"/>
          </a:bodyPr>
          <a:lstStyle/>
          <a:p>
            <a:pPr algn="ctr"/>
            <a:r>
              <a:rPr lang="en-US" b="1" dirty="0">
                <a:solidFill>
                  <a:srgbClr val="FF0000"/>
                </a:solidFill>
              </a:rPr>
              <a:t>Friendship</a:t>
            </a:r>
            <a:br>
              <a:rPr lang="en-US" b="1" dirty="0">
                <a:solidFill>
                  <a:srgbClr val="FF0000"/>
                </a:solidFill>
              </a:rPr>
            </a:br>
            <a:endParaRPr lang="ar-IQ" b="1" dirty="0">
              <a:solidFill>
                <a:srgbClr val="FF0000"/>
              </a:solidFill>
            </a:endParaRPr>
          </a:p>
        </p:txBody>
      </p:sp>
      <p:sp>
        <p:nvSpPr>
          <p:cNvPr id="3" name="Content Placeholder 2"/>
          <p:cNvSpPr>
            <a:spLocks noGrp="1"/>
          </p:cNvSpPr>
          <p:nvPr>
            <p:ph idx="1"/>
          </p:nvPr>
        </p:nvSpPr>
        <p:spPr>
          <a:xfrm>
            <a:off x="838200" y="1071154"/>
            <a:ext cx="10515600" cy="5105809"/>
          </a:xfrm>
        </p:spPr>
        <p:txBody>
          <a:bodyPr>
            <a:normAutofit fontScale="92500" lnSpcReduction="10000"/>
          </a:bodyPr>
          <a:lstStyle/>
          <a:p>
            <a:pPr algn="just" rtl="0"/>
            <a:r>
              <a:rPr lang="en-US" dirty="0" smtClean="0"/>
              <a:t>In </a:t>
            </a:r>
            <a:r>
              <a:rPr lang="en-US" dirty="0"/>
              <a:t>contrast to Ahab's self-centered defiance is the theme of friendship, or camaraderie, which is characterized primarily through Ishmael and </a:t>
            </a:r>
            <a:r>
              <a:rPr lang="en-US" dirty="0" err="1"/>
              <a:t>Queequeg</a:t>
            </a:r>
            <a:r>
              <a:rPr lang="en-US" dirty="0"/>
              <a:t>. The two meet under awkward circumstances. As a result of a shortage of beds at the </a:t>
            </a:r>
            <a:r>
              <a:rPr lang="en-US" dirty="0" err="1"/>
              <a:t>Spouter</a:t>
            </a:r>
            <a:r>
              <a:rPr lang="en-US" dirty="0"/>
              <a:t>-Inn, as well as the mischievous nature of the proprietor, </a:t>
            </a:r>
            <a:r>
              <a:rPr lang="en-US" dirty="0" err="1"/>
              <a:t>Queequeg</a:t>
            </a:r>
            <a:r>
              <a:rPr lang="en-US" dirty="0"/>
              <a:t> and Ishmael find themselves in a frightening situation. Ishmael has no idea that his bunkmate is a "heathen" and concludes that the </a:t>
            </a:r>
            <a:r>
              <a:rPr lang="en-US" dirty="0" smtClean="0"/>
              <a:t>one </a:t>
            </a:r>
            <a:r>
              <a:rPr lang="en-US" dirty="0"/>
              <a:t>who enters the room late is a cannibal. </a:t>
            </a:r>
            <a:r>
              <a:rPr lang="en-US" dirty="0" err="1"/>
              <a:t>Queequeg</a:t>
            </a:r>
            <a:r>
              <a:rPr lang="en-US" dirty="0"/>
              <a:t> doesn't even know he is to share his bed with anyone and does threaten Ishmael's life. It's not an auspicious beginning for a friendship, but things soon get better because both men are open to the positive possibilities of diversity. They are characters who can and do grow and change. </a:t>
            </a:r>
            <a:r>
              <a:rPr lang="en-US" dirty="0" err="1"/>
              <a:t>Queequeg</a:t>
            </a:r>
            <a:r>
              <a:rPr lang="en-US" dirty="0"/>
              <a:t> left his native island of </a:t>
            </a:r>
            <a:r>
              <a:rPr lang="en-US" dirty="0" err="1"/>
              <a:t>Kokovoko</a:t>
            </a:r>
            <a:r>
              <a:rPr lang="en-US" dirty="0"/>
              <a:t> to learn about the rest of the world. Ishmael has similar motives for his ventures. Both understand that people from different cultures can learn from each other, and both value their differences as well as their similarities. An example is their respect for each other's religion. Although </a:t>
            </a:r>
            <a:r>
              <a:rPr lang="en-US" dirty="0" err="1"/>
              <a:t>Queequeg</a:t>
            </a:r>
            <a:r>
              <a:rPr lang="en-US" dirty="0"/>
              <a:t> is no Christian, he does attend services at the </a:t>
            </a:r>
            <a:r>
              <a:rPr lang="en-US" dirty="0" err="1"/>
              <a:t>Whaleman's</a:t>
            </a:r>
            <a:r>
              <a:rPr lang="en-US" dirty="0"/>
              <a:t> Chapel in New Bedford. Later, Ishmael bonds with </a:t>
            </a:r>
            <a:r>
              <a:rPr lang="en-US" dirty="0" err="1"/>
              <a:t>Queequeg</a:t>
            </a:r>
            <a:r>
              <a:rPr lang="en-US" dirty="0"/>
              <a:t> by sharing a pipe of tobacco and later making a burnt offering to </a:t>
            </a:r>
            <a:r>
              <a:rPr lang="en-US" dirty="0" err="1"/>
              <a:t>Queequeg's</a:t>
            </a:r>
            <a:r>
              <a:rPr lang="en-US" dirty="0"/>
              <a:t> little idol, </a:t>
            </a:r>
            <a:r>
              <a:rPr lang="en-US" dirty="0" err="1"/>
              <a:t>Yojo</a:t>
            </a:r>
            <a:r>
              <a:rPr lang="en-US" dirty="0" smtClean="0"/>
              <a:t>.</a:t>
            </a:r>
            <a:endParaRPr lang="en-US" dirty="0"/>
          </a:p>
        </p:txBody>
      </p:sp>
    </p:spTree>
    <p:extLst>
      <p:ext uri="{BB962C8B-B14F-4D97-AF65-F5344CB8AC3E}">
        <p14:creationId xmlns:p14="http://schemas.microsoft.com/office/powerpoint/2010/main" val="611298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0605" y="685800"/>
            <a:ext cx="9922420" cy="241663"/>
          </a:xfrm>
        </p:spPr>
        <p:txBody>
          <a:bodyPr>
            <a:normAutofit fontScale="90000"/>
          </a:bodyPr>
          <a:lstStyle/>
          <a:p>
            <a:endParaRPr lang="ar-IQ" dirty="0"/>
          </a:p>
        </p:txBody>
      </p:sp>
      <p:sp>
        <p:nvSpPr>
          <p:cNvPr id="3" name="Content Placeholder 2"/>
          <p:cNvSpPr>
            <a:spLocks noGrp="1"/>
          </p:cNvSpPr>
          <p:nvPr>
            <p:ph idx="1"/>
          </p:nvPr>
        </p:nvSpPr>
        <p:spPr>
          <a:xfrm>
            <a:off x="1580605" y="1541417"/>
            <a:ext cx="9922417" cy="4249784"/>
          </a:xfrm>
        </p:spPr>
        <p:txBody>
          <a:bodyPr>
            <a:normAutofit/>
          </a:bodyPr>
          <a:lstStyle/>
          <a:p>
            <a:pPr algn="just" rtl="0"/>
            <a:r>
              <a:rPr lang="en-US" dirty="0"/>
              <a:t>Although it is not investigated in detail, this kind of friendship is also somewhat true of the crew of the </a:t>
            </a:r>
            <a:r>
              <a:rPr lang="en-US" i="1" dirty="0"/>
              <a:t>Pequod</a:t>
            </a:r>
            <a:r>
              <a:rPr lang="en-US" dirty="0"/>
              <a:t>, which is a microcosm of life from various cultures. Ishmael alludes to the camaraderie as he describes working whale blubber with the other men. Unfortunately, there are exceptions aboard ship. </a:t>
            </a:r>
            <a:r>
              <a:rPr lang="en-US" dirty="0" err="1"/>
              <a:t>Stubb</a:t>
            </a:r>
            <a:r>
              <a:rPr lang="en-US" dirty="0"/>
              <a:t> is one. His scene with the black cook, Fleece, may have been designed for humor; but it seems more like an illustration of the absence of brotherhood. The gams with other ships do provide positive opportunities for camaraderie. Significantly, Ahab has almost no interest in friendship. He eventually banishes the one person, Pip, who begins to get close to him. Ahab's mission allows for none of the warmth of friendship.</a:t>
            </a:r>
          </a:p>
          <a:p>
            <a:endParaRPr lang="ar-IQ" dirty="0"/>
          </a:p>
          <a:p>
            <a:endParaRPr lang="ar-IQ" dirty="0"/>
          </a:p>
        </p:txBody>
      </p:sp>
    </p:spTree>
    <p:extLst>
      <p:ext uri="{BB962C8B-B14F-4D97-AF65-F5344CB8AC3E}">
        <p14:creationId xmlns:p14="http://schemas.microsoft.com/office/powerpoint/2010/main" val="1767847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685800"/>
            <a:ext cx="9217024" cy="816429"/>
          </a:xfrm>
        </p:spPr>
        <p:txBody>
          <a:bodyPr>
            <a:normAutofit fontScale="90000"/>
          </a:bodyPr>
          <a:lstStyle/>
          <a:p>
            <a:pPr algn="ctr"/>
            <a:r>
              <a:rPr lang="en-US" b="1" dirty="0">
                <a:solidFill>
                  <a:srgbClr val="FF0000"/>
                </a:solidFill>
              </a:rPr>
              <a:t>Duty</a:t>
            </a:r>
            <a:br>
              <a:rPr lang="en-US" b="1" dirty="0">
                <a:solidFill>
                  <a:srgbClr val="FF0000"/>
                </a:solidFill>
              </a:rPr>
            </a:br>
            <a:endParaRPr lang="ar-IQ" b="1" dirty="0">
              <a:solidFill>
                <a:srgbClr val="FF0000"/>
              </a:solidFill>
            </a:endParaRPr>
          </a:p>
        </p:txBody>
      </p:sp>
      <p:sp>
        <p:nvSpPr>
          <p:cNvPr id="3" name="Content Placeholder 2"/>
          <p:cNvSpPr>
            <a:spLocks noGrp="1"/>
          </p:cNvSpPr>
          <p:nvPr>
            <p:ph idx="1"/>
          </p:nvPr>
        </p:nvSpPr>
        <p:spPr>
          <a:xfrm>
            <a:off x="2024742" y="1502229"/>
            <a:ext cx="9329057" cy="4674734"/>
          </a:xfrm>
        </p:spPr>
        <p:txBody>
          <a:bodyPr>
            <a:normAutofit/>
          </a:bodyPr>
          <a:lstStyle/>
          <a:p>
            <a:pPr algn="just" rtl="0"/>
            <a:r>
              <a:rPr lang="en-US" dirty="0" smtClean="0"/>
              <a:t>Because </a:t>
            </a:r>
            <a:r>
              <a:rPr lang="en-US" dirty="0"/>
              <a:t>most of the action of the novel takes place aboard ship, it is not surprising </a:t>
            </a:r>
            <a:r>
              <a:rPr lang="en-US" dirty="0">
                <a:solidFill>
                  <a:srgbClr val="FF0000"/>
                </a:solidFill>
              </a:rPr>
              <a:t>that duty is a major theme in </a:t>
            </a:r>
            <a:r>
              <a:rPr lang="en-US" i="1" dirty="0">
                <a:solidFill>
                  <a:srgbClr val="FF0000"/>
                </a:solidFill>
              </a:rPr>
              <a:t>Moby-Dick.</a:t>
            </a:r>
            <a:r>
              <a:rPr lang="en-US" dirty="0">
                <a:solidFill>
                  <a:srgbClr val="FF0000"/>
                </a:solidFill>
              </a:rPr>
              <a:t> The problem is how it is to be interpreted</a:t>
            </a:r>
            <a:r>
              <a:rPr lang="en-US" dirty="0"/>
              <a:t>. For Father </a:t>
            </a:r>
            <a:r>
              <a:rPr lang="en-US" dirty="0" err="1"/>
              <a:t>Mapple</a:t>
            </a:r>
            <a:r>
              <a:rPr lang="en-US" dirty="0"/>
              <a:t>, the first duty of any shipmate is to God. We can serve our professional obligations only within that larger value system. This is not the case with Ahab. After Ahab's initial disagreement with Starbuck on the quarter-deck </a:t>
            </a:r>
            <a:r>
              <a:rPr lang="en-US" dirty="0" smtClean="0"/>
              <a:t>regarding </a:t>
            </a:r>
            <a:r>
              <a:rPr lang="en-US" dirty="0"/>
              <a:t>the ship's mission, the crew sees Ahab as its highest authority. Later in the voyage, Ahab and Starbuck have another confrontation, again concerning duty, in the captain's </a:t>
            </a:r>
            <a:r>
              <a:rPr lang="en-US" dirty="0" smtClean="0"/>
              <a:t>cabin</a:t>
            </a:r>
            <a:endParaRPr lang="en-US" dirty="0"/>
          </a:p>
        </p:txBody>
      </p:sp>
    </p:spTree>
    <p:extLst>
      <p:ext uri="{BB962C8B-B14F-4D97-AF65-F5344CB8AC3E}">
        <p14:creationId xmlns:p14="http://schemas.microsoft.com/office/powerpoint/2010/main" val="782637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2046" y="685800"/>
            <a:ext cx="9830978" cy="855617"/>
          </a:xfrm>
        </p:spPr>
        <p:txBody>
          <a:bodyPr/>
          <a:lstStyle/>
          <a:p>
            <a:endParaRPr lang="ar-IQ" dirty="0"/>
          </a:p>
        </p:txBody>
      </p:sp>
      <p:sp>
        <p:nvSpPr>
          <p:cNvPr id="3" name="Content Placeholder 2"/>
          <p:cNvSpPr>
            <a:spLocks noGrp="1"/>
          </p:cNvSpPr>
          <p:nvPr>
            <p:ph idx="1"/>
          </p:nvPr>
        </p:nvSpPr>
        <p:spPr>
          <a:xfrm>
            <a:off x="1854926" y="1920241"/>
            <a:ext cx="9648098" cy="3870960"/>
          </a:xfrm>
        </p:spPr>
        <p:txBody>
          <a:bodyPr>
            <a:normAutofit fontScale="92500" lnSpcReduction="20000"/>
          </a:bodyPr>
          <a:lstStyle/>
          <a:p>
            <a:pPr algn="just" rtl="0"/>
            <a:r>
              <a:rPr lang="en-US" dirty="0">
                <a:solidFill>
                  <a:srgbClr val="FF0000"/>
                </a:solidFill>
              </a:rPr>
              <a:t>Starbuck is a sincere Quaker with a hierarchy of loyalties: He feels a duty first to God, then to his employer </a:t>
            </a:r>
            <a:r>
              <a:rPr lang="en-US" dirty="0"/>
              <a:t>(who supports Starbuck's family), then to his captain. When Starbuck discovers that some of the barrels in the hold of the ship must be </a:t>
            </a:r>
            <a:r>
              <a:rPr lang="en-US" dirty="0">
                <a:solidFill>
                  <a:srgbClr val="FF0000"/>
                </a:solidFill>
              </a:rPr>
              <a:t>leaking oil</a:t>
            </a:r>
            <a:r>
              <a:rPr lang="en-US" dirty="0"/>
              <a:t>, he reports the situation to Ahab. The first mate expects the captain to stop the ship and turn all hands to a check of the casks because the ship's official mission is to capture whale oil and bring it home safely. As he says, "What we come twenty thousand miles to get is worth saving, sir." Ahab sardonically responds, "So it is, so it is; if we get it." Starbuck means the oil; Ahab means the White Whale. Starbuck reminds Ahab of the owners' interests, but the captain could not care less about the owners. He points a loaded musket toward the first mate and declares that there is "one Captain that is lord over the </a:t>
            </a:r>
            <a:r>
              <a:rPr lang="en-US" i="1" dirty="0"/>
              <a:t>Pequod</a:t>
            </a:r>
            <a:r>
              <a:rPr lang="en-US" dirty="0"/>
              <a:t>." Starbuck returns to the deck, and Ahab soon decides it is more prudent to stop the ship and make repairs.</a:t>
            </a:r>
          </a:p>
          <a:p>
            <a:pPr algn="l" rtl="0"/>
            <a:endParaRPr lang="ar-IQ" dirty="0"/>
          </a:p>
          <a:p>
            <a:endParaRPr lang="ar-IQ" dirty="0"/>
          </a:p>
        </p:txBody>
      </p:sp>
    </p:spTree>
    <p:extLst>
      <p:ext uri="{BB962C8B-B14F-4D97-AF65-F5344CB8AC3E}">
        <p14:creationId xmlns:p14="http://schemas.microsoft.com/office/powerpoint/2010/main" val="474103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8983" y="685801"/>
            <a:ext cx="9844041" cy="685800"/>
          </a:xfrm>
        </p:spPr>
        <p:txBody>
          <a:bodyPr>
            <a:normAutofit fontScale="90000"/>
          </a:bodyPr>
          <a:lstStyle/>
          <a:p>
            <a:endParaRPr lang="ar-IQ" dirty="0"/>
          </a:p>
        </p:txBody>
      </p:sp>
      <p:sp>
        <p:nvSpPr>
          <p:cNvPr id="3" name="Content Placeholder 2"/>
          <p:cNvSpPr>
            <a:spLocks noGrp="1"/>
          </p:cNvSpPr>
          <p:nvPr>
            <p:ph idx="1"/>
          </p:nvPr>
        </p:nvSpPr>
        <p:spPr>
          <a:xfrm>
            <a:off x="1463040" y="1567543"/>
            <a:ext cx="10039983" cy="4223657"/>
          </a:xfrm>
        </p:spPr>
        <p:txBody>
          <a:bodyPr>
            <a:normAutofit/>
          </a:bodyPr>
          <a:lstStyle/>
          <a:p>
            <a:pPr algn="just" rtl="0"/>
            <a:r>
              <a:rPr lang="en-US" dirty="0"/>
              <a:t>It is clear, however, that the captain feels only one duty on this mission, and that is not to the owners or even to God but to Ahab. He will pursue his own monomaniacal goal in defiance of whatever gets in his path. </a:t>
            </a:r>
            <a:r>
              <a:rPr lang="en-US" dirty="0">
                <a:solidFill>
                  <a:srgbClr val="FF0000"/>
                </a:solidFill>
              </a:rPr>
              <a:t>The only way to stop Ahab is to kill him</a:t>
            </a:r>
            <a:r>
              <a:rPr lang="en-US" dirty="0"/>
              <a:t>. </a:t>
            </a:r>
            <a:r>
              <a:rPr lang="en-US" dirty="0">
                <a:solidFill>
                  <a:srgbClr val="FF0000"/>
                </a:solidFill>
              </a:rPr>
              <a:t>When Starbuck has an opportunity to shoot the old man, with the same musket that Ahab pointed at him, the duties become confused in the first mate's mind. He has a duty to his family. How is that duty best served? He has a duty to the men who may well die with Ahab. But Starbuck feels a higher duty — to himself, to God, perhaps simply to decency. </a:t>
            </a:r>
            <a:r>
              <a:rPr lang="en-US" dirty="0"/>
              <a:t>He is unable to pull the trigger, not through weakness but due to his own system of values. </a:t>
            </a:r>
            <a:r>
              <a:rPr lang="en-US" dirty="0">
                <a:solidFill>
                  <a:srgbClr val="FF0000"/>
                </a:solidFill>
              </a:rPr>
              <a:t>Because Starbuck cannot kill his captain, he must serve him.</a:t>
            </a:r>
          </a:p>
          <a:p>
            <a:endParaRPr lang="ar-IQ" dirty="0"/>
          </a:p>
        </p:txBody>
      </p:sp>
    </p:spTree>
    <p:extLst>
      <p:ext uri="{BB962C8B-B14F-4D97-AF65-F5344CB8AC3E}">
        <p14:creationId xmlns:p14="http://schemas.microsoft.com/office/powerpoint/2010/main" val="122855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9326" y="365125"/>
            <a:ext cx="8584474" cy="1515926"/>
          </a:xfrm>
        </p:spPr>
        <p:txBody>
          <a:bodyPr>
            <a:normAutofit/>
          </a:bodyPr>
          <a:lstStyle/>
          <a:p>
            <a:pPr algn="ctr"/>
            <a:r>
              <a:rPr lang="en-US" b="1" dirty="0">
                <a:solidFill>
                  <a:srgbClr val="FF0000"/>
                </a:solidFill>
              </a:rPr>
              <a:t>Death</a:t>
            </a:r>
            <a:br>
              <a:rPr lang="en-US" b="1" dirty="0">
                <a:solidFill>
                  <a:srgbClr val="FF0000"/>
                </a:solidFill>
              </a:rPr>
            </a:br>
            <a:endParaRPr lang="ar-IQ" b="1" dirty="0">
              <a:solidFill>
                <a:srgbClr val="FF0000"/>
              </a:solidFill>
            </a:endParaRPr>
          </a:p>
        </p:txBody>
      </p:sp>
      <p:sp>
        <p:nvSpPr>
          <p:cNvPr id="3" name="Content Placeholder 2"/>
          <p:cNvSpPr>
            <a:spLocks noGrp="1"/>
          </p:cNvSpPr>
          <p:nvPr>
            <p:ph idx="1"/>
          </p:nvPr>
        </p:nvSpPr>
        <p:spPr>
          <a:xfrm>
            <a:off x="1946365" y="1188721"/>
            <a:ext cx="9556657" cy="4602480"/>
          </a:xfrm>
        </p:spPr>
        <p:txBody>
          <a:bodyPr>
            <a:normAutofit/>
          </a:bodyPr>
          <a:lstStyle/>
          <a:p>
            <a:pPr algn="just" rtl="0"/>
            <a:r>
              <a:rPr lang="en-US" dirty="0" smtClean="0"/>
              <a:t>Although </a:t>
            </a:r>
            <a:r>
              <a:rPr lang="en-US" dirty="0"/>
              <a:t>it does not dominate until the end, the theme of death casts an ominous shadow over the </a:t>
            </a:r>
            <a:r>
              <a:rPr lang="en-US" dirty="0" smtClean="0"/>
              <a:t>novel. </a:t>
            </a:r>
            <a:r>
              <a:rPr lang="en-US" dirty="0">
                <a:solidFill>
                  <a:srgbClr val="FF0000"/>
                </a:solidFill>
              </a:rPr>
              <a:t>Contributing to the theme of death, and foreshadowing events later in the novel, the subject seems to be a ship foundering in a terrible storm and under attack from a whale. The inn's proprietor is named "Coffin," contributing symmetry to a book that begins and ends with a coffin.</a:t>
            </a:r>
          </a:p>
          <a:p>
            <a:pPr algn="l" rtl="0"/>
            <a:endParaRPr lang="ar-IQ" dirty="0"/>
          </a:p>
        </p:txBody>
      </p:sp>
    </p:spTree>
    <p:extLst>
      <p:ext uri="{BB962C8B-B14F-4D97-AF65-F5344CB8AC3E}">
        <p14:creationId xmlns:p14="http://schemas.microsoft.com/office/powerpoint/2010/main" val="1059236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069" y="685800"/>
            <a:ext cx="8994955" cy="1090749"/>
          </a:xfrm>
        </p:spPr>
        <p:txBody>
          <a:bodyPr/>
          <a:lstStyle/>
          <a:p>
            <a:endParaRPr lang="ar-IQ" dirty="0"/>
          </a:p>
        </p:txBody>
      </p:sp>
      <p:sp>
        <p:nvSpPr>
          <p:cNvPr id="3" name="Content Placeholder 2"/>
          <p:cNvSpPr>
            <a:spLocks noGrp="1"/>
          </p:cNvSpPr>
          <p:nvPr>
            <p:ph idx="1"/>
          </p:nvPr>
        </p:nvSpPr>
        <p:spPr>
          <a:xfrm>
            <a:off x="2168434" y="1541417"/>
            <a:ext cx="9334589" cy="4249783"/>
          </a:xfrm>
        </p:spPr>
        <p:txBody>
          <a:bodyPr>
            <a:normAutofit/>
          </a:bodyPr>
          <a:lstStyle/>
          <a:p>
            <a:pPr algn="just" rtl="0"/>
            <a:r>
              <a:rPr lang="en-US" dirty="0">
                <a:solidFill>
                  <a:srgbClr val="FF0000"/>
                </a:solidFill>
              </a:rPr>
              <a:t>The </a:t>
            </a:r>
            <a:r>
              <a:rPr lang="en-US" i="1" dirty="0">
                <a:solidFill>
                  <a:srgbClr val="FF0000"/>
                </a:solidFill>
              </a:rPr>
              <a:t>Pequod</a:t>
            </a:r>
            <a:r>
              <a:rPr lang="en-US" dirty="0">
                <a:solidFill>
                  <a:srgbClr val="FF0000"/>
                </a:solidFill>
              </a:rPr>
              <a:t>'s voyage is a voyage to death, and the prophecies in the novel all anticipate it</a:t>
            </a:r>
            <a:r>
              <a:rPr lang="en-US" dirty="0"/>
              <a:t>. Elijah, a prophet of doom, cryptically warns of dark endings before the ship sails. The Shaker prophet aboard the </a:t>
            </a:r>
            <a:r>
              <a:rPr lang="en-US" i="1" dirty="0"/>
              <a:t>Jeroboam</a:t>
            </a:r>
            <a:r>
              <a:rPr lang="en-US" dirty="0"/>
              <a:t>, who calls himself Gabriel, predicts that Ahab will soon be joining the dead at the bottom of the sea. </a:t>
            </a:r>
            <a:r>
              <a:rPr lang="en-US" dirty="0" err="1"/>
              <a:t>Fedallah's</a:t>
            </a:r>
            <a:r>
              <a:rPr lang="en-US" dirty="0"/>
              <a:t> prophecy is most elaborate as he details events leading up to and including Ahab's death. The Parsee's predictions all come true in unexpected ways.</a:t>
            </a:r>
          </a:p>
          <a:p>
            <a:pPr algn="just" rtl="0"/>
            <a:r>
              <a:rPr lang="en-US" dirty="0">
                <a:solidFill>
                  <a:srgbClr val="FF0000"/>
                </a:solidFill>
              </a:rPr>
              <a:t>The novel ends in death for all but the narrator</a:t>
            </a:r>
            <a:r>
              <a:rPr lang="en-US">
                <a:solidFill>
                  <a:srgbClr val="FF0000"/>
                </a:solidFill>
              </a:rPr>
              <a:t>, </a:t>
            </a:r>
            <a:r>
              <a:rPr lang="en-US" smtClean="0">
                <a:solidFill>
                  <a:srgbClr val="FF0000"/>
                </a:solidFill>
              </a:rPr>
              <a:t>Ishmael</a:t>
            </a:r>
            <a:endParaRPr lang="ar-IQ" dirty="0"/>
          </a:p>
        </p:txBody>
      </p:sp>
    </p:spTree>
    <p:extLst>
      <p:ext uri="{BB962C8B-B14F-4D97-AF65-F5344CB8AC3E}">
        <p14:creationId xmlns:p14="http://schemas.microsoft.com/office/powerpoint/2010/main" val="672579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4" cy="1129937"/>
          </a:xfrm>
        </p:spPr>
        <p:txBody>
          <a:bodyPr/>
          <a:lstStyle/>
          <a:p>
            <a:r>
              <a:rPr lang="en-US" b="1" dirty="0">
                <a:solidFill>
                  <a:srgbClr val="FF0000"/>
                </a:solidFill>
              </a:rPr>
              <a:t>Herman Melville</a:t>
            </a:r>
            <a:endParaRPr lang="ar-IQ" dirty="0">
              <a:solidFill>
                <a:srgbClr val="FF0000"/>
              </a:solidFill>
            </a:endParaRPr>
          </a:p>
        </p:txBody>
      </p:sp>
      <p:sp>
        <p:nvSpPr>
          <p:cNvPr id="3" name="Content Placeholder 2"/>
          <p:cNvSpPr>
            <a:spLocks noGrp="1"/>
          </p:cNvSpPr>
          <p:nvPr>
            <p:ph idx="1"/>
          </p:nvPr>
        </p:nvSpPr>
        <p:spPr>
          <a:xfrm>
            <a:off x="1484311" y="1711235"/>
            <a:ext cx="10018712" cy="4079966"/>
          </a:xfrm>
        </p:spPr>
        <p:txBody>
          <a:bodyPr>
            <a:normAutofit fontScale="85000" lnSpcReduction="10000"/>
          </a:bodyPr>
          <a:lstStyle/>
          <a:p>
            <a:pPr algn="just" rtl="0"/>
            <a:r>
              <a:rPr lang="en-US" b="1" dirty="0">
                <a:solidFill>
                  <a:srgbClr val="FF0000"/>
                </a:solidFill>
              </a:rPr>
              <a:t>Herman Melville </a:t>
            </a:r>
            <a:r>
              <a:rPr lang="en-US" dirty="0"/>
              <a:t>(born </a:t>
            </a:r>
            <a:r>
              <a:rPr lang="en-US" dirty="0" err="1" smtClean="0"/>
              <a:t>Melvill</a:t>
            </a:r>
            <a:r>
              <a:rPr lang="en-US" dirty="0" smtClean="0"/>
              <a:t> </a:t>
            </a:r>
            <a:r>
              <a:rPr lang="en-US" dirty="0"/>
              <a:t>August 1, 1819 – September 28, 1891) was an American novelist, short story writer and poet of the </a:t>
            </a:r>
            <a:r>
              <a:rPr lang="en-US" dirty="0">
                <a:hlinkClick r:id="rId2" tooltip="American Renaissance (literature)"/>
              </a:rPr>
              <a:t>American Renaissance</a:t>
            </a:r>
            <a:r>
              <a:rPr lang="en-US" dirty="0"/>
              <a:t> period. Among his best-known works is his masterpiece, </a:t>
            </a:r>
            <a:r>
              <a:rPr lang="en-US" i="1" dirty="0">
                <a:hlinkClick r:id="rId3" tooltip="Moby-Dick"/>
              </a:rPr>
              <a:t>Moby-Dick</a:t>
            </a:r>
            <a:r>
              <a:rPr lang="en-US" dirty="0"/>
              <a:t> (1851), and </a:t>
            </a:r>
            <a:r>
              <a:rPr lang="en-US" i="1" dirty="0" err="1">
                <a:hlinkClick r:id="rId4" tooltip="Typee"/>
              </a:rPr>
              <a:t>Typee</a:t>
            </a:r>
            <a:r>
              <a:rPr lang="en-US" dirty="0"/>
              <a:t> (1846</a:t>
            </a:r>
            <a:r>
              <a:rPr lang="en-US" dirty="0" smtClean="0"/>
              <a:t>).</a:t>
            </a:r>
          </a:p>
          <a:p>
            <a:pPr algn="just" rtl="0"/>
            <a:r>
              <a:rPr lang="en-US" dirty="0" smtClean="0"/>
              <a:t>Melville's </a:t>
            </a:r>
            <a:r>
              <a:rPr lang="en-US" dirty="0"/>
              <a:t>father supported his seven children importing French dry goods, but in 1830 he decided to try his luck in the fur business in Albany, NY. Within two years, the family was bankrupt and Herman's father died suddenly. Melville and his siblings left school to work in the family fur and cap business, with Melville working several other jobs as well -- filling in teaching positions at local schools, working on his uncle's farm, and clerking in a local bank.</a:t>
            </a:r>
          </a:p>
          <a:p>
            <a:pPr algn="just" rtl="0"/>
            <a:r>
              <a:rPr lang="en-US" dirty="0"/>
              <a:t>Despite these difficulties, Herman Melville read extensively on his own, consuming mythology, anthropology, and history. He was fascinated with Shakespeare's poetic devices and their ability to capture an audience. He was also raised hearing the thrilling story of the whaleship </a:t>
            </a:r>
            <a:r>
              <a:rPr lang="en-US" i="1" dirty="0" smtClean="0"/>
              <a:t>Essex, American Whaler, </a:t>
            </a:r>
            <a:r>
              <a:rPr lang="en-US" i="1" dirty="0"/>
              <a:t> </a:t>
            </a:r>
            <a:r>
              <a:rPr lang="en-US" dirty="0"/>
              <a:t>which was attacked by a whale and sunk when Melville was just a year old. </a:t>
            </a:r>
            <a:endParaRPr lang="ar-IQ" dirty="0"/>
          </a:p>
        </p:txBody>
      </p:sp>
    </p:spTree>
    <p:extLst>
      <p:ext uri="{BB962C8B-B14F-4D97-AF65-F5344CB8AC3E}">
        <p14:creationId xmlns:p14="http://schemas.microsoft.com/office/powerpoint/2010/main" val="43310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2857" y="685801"/>
            <a:ext cx="9870167" cy="960120"/>
          </a:xfrm>
        </p:spPr>
        <p:txBody>
          <a:bodyPr/>
          <a:lstStyle/>
          <a:p>
            <a:endParaRPr lang="ar-IQ" dirty="0"/>
          </a:p>
        </p:txBody>
      </p:sp>
      <p:sp>
        <p:nvSpPr>
          <p:cNvPr id="3" name="Content Placeholder 2"/>
          <p:cNvSpPr>
            <a:spLocks noGrp="1"/>
          </p:cNvSpPr>
          <p:nvPr>
            <p:ph idx="1"/>
          </p:nvPr>
        </p:nvSpPr>
        <p:spPr>
          <a:xfrm>
            <a:off x="1449978" y="1645921"/>
            <a:ext cx="10053046" cy="4145279"/>
          </a:xfrm>
        </p:spPr>
        <p:txBody>
          <a:bodyPr>
            <a:normAutofit/>
          </a:bodyPr>
          <a:lstStyle/>
          <a:p>
            <a:pPr algn="just" rtl="0"/>
            <a:r>
              <a:rPr lang="en-US" dirty="0"/>
              <a:t>In 1839, at the age of 20, Melville took his first voyage across the Atlantic sea as a cabin boy on the merchant ship the </a:t>
            </a:r>
            <a:r>
              <a:rPr lang="en-US" i="1" dirty="0"/>
              <a:t>St. Lawrence. </a:t>
            </a:r>
            <a:r>
              <a:rPr lang="en-US" dirty="0"/>
              <a:t>After this expedition and a year exploring the West, Melville joined the crew of the whaling ship </a:t>
            </a:r>
            <a:r>
              <a:rPr lang="en-US" i="1" dirty="0"/>
              <a:t>Acushnet </a:t>
            </a:r>
            <a:r>
              <a:rPr lang="en-US" dirty="0"/>
              <a:t>in January of 1841. The </a:t>
            </a:r>
            <a:r>
              <a:rPr lang="en-US" dirty="0" smtClean="0"/>
              <a:t>thrilling, exciting, </a:t>
            </a:r>
            <a:r>
              <a:rPr lang="en-US" dirty="0"/>
              <a:t>adventure that occurred during the next three years would </a:t>
            </a:r>
            <a:r>
              <a:rPr lang="en-US" dirty="0" smtClean="0"/>
              <a:t>full </a:t>
            </a:r>
            <a:r>
              <a:rPr lang="en-US" dirty="0"/>
              <a:t>his desire for excitement and provide him with his material for his first three novels</a:t>
            </a:r>
            <a:r>
              <a:rPr lang="en-US" dirty="0" smtClean="0"/>
              <a:t>.</a:t>
            </a:r>
          </a:p>
          <a:p>
            <a:pPr algn="just" rtl="0"/>
            <a:r>
              <a:rPr lang="en-US" dirty="0"/>
              <a:t>After a year and a half aboard the </a:t>
            </a:r>
            <a:r>
              <a:rPr lang="en-US" i="1" dirty="0"/>
              <a:t>Acushnet</a:t>
            </a:r>
            <a:r>
              <a:rPr lang="en-US" dirty="0"/>
              <a:t>, Melville and a fellow seaman deserted the ship, only to be captured by cannibals in the Marquesas Islands, the </a:t>
            </a:r>
            <a:r>
              <a:rPr lang="en-US" dirty="0" err="1"/>
              <a:t>Typee</a:t>
            </a:r>
            <a:r>
              <a:rPr lang="en-US" dirty="0"/>
              <a:t>.</a:t>
            </a:r>
            <a:endParaRPr lang="ar-IQ" dirty="0"/>
          </a:p>
        </p:txBody>
      </p:sp>
    </p:spTree>
    <p:extLst>
      <p:ext uri="{BB962C8B-B14F-4D97-AF65-F5344CB8AC3E}">
        <p14:creationId xmlns:p14="http://schemas.microsoft.com/office/powerpoint/2010/main" val="41983666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4" cy="1025434"/>
          </a:xfrm>
        </p:spPr>
        <p:txBody>
          <a:bodyPr/>
          <a:lstStyle/>
          <a:p>
            <a:endParaRPr lang="ar-IQ" dirty="0"/>
          </a:p>
        </p:txBody>
      </p:sp>
      <p:sp>
        <p:nvSpPr>
          <p:cNvPr id="3" name="Content Placeholder 2"/>
          <p:cNvSpPr>
            <a:spLocks noGrp="1"/>
          </p:cNvSpPr>
          <p:nvPr>
            <p:ph idx="1"/>
          </p:nvPr>
        </p:nvSpPr>
        <p:spPr>
          <a:xfrm>
            <a:off x="1484311" y="1894115"/>
            <a:ext cx="10018712" cy="3897086"/>
          </a:xfrm>
        </p:spPr>
        <p:txBody>
          <a:bodyPr>
            <a:normAutofit fontScale="92500" lnSpcReduction="20000"/>
          </a:bodyPr>
          <a:lstStyle/>
          <a:p>
            <a:pPr algn="just" rtl="0"/>
            <a:r>
              <a:rPr lang="en-US" dirty="0"/>
              <a:t>On the </a:t>
            </a:r>
            <a:r>
              <a:rPr lang="en-US" i="1" dirty="0"/>
              <a:t>Lucy Ann </a:t>
            </a:r>
            <a:r>
              <a:rPr lang="en-US" dirty="0"/>
              <a:t>Melville traveled to Tahiti, where his unusual journey continued when he, along with the crew, committed mutiny by refusing their duty. </a:t>
            </a:r>
            <a:endParaRPr lang="en-US" dirty="0" smtClean="0"/>
          </a:p>
          <a:p>
            <a:pPr algn="just" rtl="0"/>
            <a:r>
              <a:rPr lang="en-US" dirty="0"/>
              <a:t>he joined the crew of whaler </a:t>
            </a:r>
            <a:r>
              <a:rPr lang="en-US" i="1" dirty="0"/>
              <a:t>Charles and Henry, </a:t>
            </a:r>
            <a:r>
              <a:rPr lang="en-US" dirty="0"/>
              <a:t>where he worked as harpooner. </a:t>
            </a:r>
            <a:endParaRPr lang="en-US" dirty="0" smtClean="0"/>
          </a:p>
          <a:p>
            <a:pPr algn="just" rtl="0"/>
            <a:r>
              <a:rPr lang="en-US" dirty="0"/>
              <a:t>In August, 1843, Melville enlisted in the US Navy </a:t>
            </a:r>
            <a:r>
              <a:rPr lang="en-US" dirty="0" smtClean="0"/>
              <a:t>working </a:t>
            </a:r>
            <a:r>
              <a:rPr lang="en-US" dirty="0"/>
              <a:t>as a seaman on the Navy ship </a:t>
            </a:r>
            <a:r>
              <a:rPr lang="en-US" i="1" dirty="0"/>
              <a:t>United States</a:t>
            </a:r>
            <a:r>
              <a:rPr lang="en-US" dirty="0"/>
              <a:t> through the Pacific</a:t>
            </a:r>
            <a:r>
              <a:rPr lang="en-US" dirty="0" smtClean="0"/>
              <a:t>.</a:t>
            </a:r>
          </a:p>
          <a:p>
            <a:pPr algn="just" rtl="0"/>
            <a:r>
              <a:rPr lang="en-US" dirty="0"/>
              <a:t>In October 1844, Melville returned to his mother's house determined to write about his adventures. His subsequent writings borrowed from his own experiences as well as other peoples' fantastic stories that he heard during his travels. Because of his extensive experience as a </a:t>
            </a:r>
            <a:r>
              <a:rPr lang="en-US" dirty="0">
                <a:solidFill>
                  <a:srgbClr val="FF0000"/>
                </a:solidFill>
              </a:rPr>
              <a:t>seaman and a whaler</a:t>
            </a:r>
            <a:r>
              <a:rPr lang="en-US" dirty="0"/>
              <a:t>, his descriptions of life out at sea were comprehensive and </a:t>
            </a:r>
            <a:r>
              <a:rPr lang="en-US" dirty="0" smtClean="0"/>
              <a:t>accurate</a:t>
            </a:r>
            <a:r>
              <a:rPr lang="en-US" dirty="0"/>
              <a:t>. Melville was also able to communicate the fear and terror of a whale hunt, a feat that would make his greatest work, </a:t>
            </a:r>
            <a:r>
              <a:rPr lang="en-US" i="1" dirty="0"/>
              <a:t>Moby Dick, </a:t>
            </a:r>
            <a:r>
              <a:rPr lang="en-US" dirty="0"/>
              <a:t>a literary tribute to the </a:t>
            </a:r>
            <a:r>
              <a:rPr lang="en-US" dirty="0">
                <a:solidFill>
                  <a:srgbClr val="FF0000"/>
                </a:solidFill>
              </a:rPr>
              <a:t>whaling industry</a:t>
            </a:r>
            <a:r>
              <a:rPr lang="en-US" dirty="0"/>
              <a:t>.</a:t>
            </a:r>
            <a:endParaRPr lang="ar-IQ" dirty="0"/>
          </a:p>
        </p:txBody>
      </p:sp>
    </p:spTree>
    <p:extLst>
      <p:ext uri="{BB962C8B-B14F-4D97-AF65-F5344CB8AC3E}">
        <p14:creationId xmlns:p14="http://schemas.microsoft.com/office/powerpoint/2010/main" val="2136172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4663" y="685800"/>
            <a:ext cx="10118361" cy="633549"/>
          </a:xfrm>
        </p:spPr>
        <p:txBody>
          <a:bodyPr>
            <a:normAutofit fontScale="90000"/>
          </a:bodyPr>
          <a:lstStyle/>
          <a:p>
            <a:pPr algn="ctr" rtl="0"/>
            <a:r>
              <a:rPr lang="en-US" b="1" dirty="0" smtClean="0">
                <a:solidFill>
                  <a:srgbClr val="FF0000"/>
                </a:solidFill>
              </a:rPr>
              <a:t>T</a:t>
            </a:r>
            <a:r>
              <a:rPr lang="ar-IQ" b="1" dirty="0" smtClean="0">
                <a:solidFill>
                  <a:srgbClr val="FF0000"/>
                </a:solidFill>
              </a:rPr>
              <a:t>hemes</a:t>
            </a:r>
            <a:r>
              <a:rPr lang="ar-IQ" dirty="0" smtClean="0"/>
              <a:t> </a:t>
            </a:r>
            <a:endParaRPr lang="ar-IQ" dirty="0"/>
          </a:p>
        </p:txBody>
      </p:sp>
      <p:sp>
        <p:nvSpPr>
          <p:cNvPr id="3" name="Content Placeholder 2"/>
          <p:cNvSpPr>
            <a:spLocks noGrp="1"/>
          </p:cNvSpPr>
          <p:nvPr>
            <p:ph idx="1"/>
          </p:nvPr>
        </p:nvSpPr>
        <p:spPr>
          <a:xfrm>
            <a:off x="1097280" y="1227909"/>
            <a:ext cx="10256520" cy="4949054"/>
          </a:xfrm>
        </p:spPr>
        <p:txBody>
          <a:bodyPr>
            <a:normAutofit fontScale="92500" lnSpcReduction="20000"/>
          </a:bodyPr>
          <a:lstStyle/>
          <a:p>
            <a:pPr algn="l" rtl="0" fontAlgn="base"/>
            <a:r>
              <a:rPr lang="en-US" b="1" dirty="0">
                <a:solidFill>
                  <a:srgbClr val="FF0000"/>
                </a:solidFill>
              </a:rPr>
              <a:t>The Limits of Knowledge</a:t>
            </a:r>
          </a:p>
          <a:p>
            <a:pPr algn="just" rtl="0" fontAlgn="base"/>
            <a:r>
              <a:rPr lang="en-US" dirty="0"/>
              <a:t>As Ishmael tries, in the opening pages of </a:t>
            </a:r>
            <a:r>
              <a:rPr lang="en-US" i="1" dirty="0"/>
              <a:t>Moby-Dick,</a:t>
            </a:r>
            <a:r>
              <a:rPr lang="en-US" dirty="0"/>
              <a:t> to offer a simple collection of literary excerpts mentioning whales, he discovers that, throughout history, the whale has taken on an incredible </a:t>
            </a:r>
            <a:r>
              <a:rPr lang="en-US" b="1" dirty="0">
                <a:solidFill>
                  <a:srgbClr val="FF0000"/>
                </a:solidFill>
              </a:rPr>
              <a:t>multiplicity of meanings</a:t>
            </a:r>
            <a:r>
              <a:rPr lang="en-US" dirty="0"/>
              <a:t>. Over the course of the novel, he makes use of nearly every discipline known to man in his attempts </a:t>
            </a:r>
            <a:r>
              <a:rPr lang="en-US" sz="4300" u="sng" dirty="0" smtClean="0">
                <a:solidFill>
                  <a:srgbClr val="00B0F0"/>
                </a:solidFill>
              </a:rPr>
              <a:t>1.</a:t>
            </a:r>
            <a:r>
              <a:rPr lang="en-US" dirty="0" smtClean="0"/>
              <a:t> </a:t>
            </a:r>
            <a:r>
              <a:rPr lang="en-US" dirty="0" smtClean="0">
                <a:solidFill>
                  <a:srgbClr val="FF0000"/>
                </a:solidFill>
              </a:rPr>
              <a:t>to </a:t>
            </a:r>
            <a:r>
              <a:rPr lang="en-US" dirty="0">
                <a:solidFill>
                  <a:srgbClr val="FF0000"/>
                </a:solidFill>
              </a:rPr>
              <a:t>understand the essential nature of the whale</a:t>
            </a:r>
            <a:r>
              <a:rPr lang="en-US" dirty="0"/>
              <a:t>. </a:t>
            </a:r>
            <a:r>
              <a:rPr lang="en-US" dirty="0" smtClean="0"/>
              <a:t>The </a:t>
            </a:r>
            <a:r>
              <a:rPr lang="en-US" dirty="0"/>
              <a:t>multiplicity of approaches that Ishmael takes, coupled with his compulsive need to assert his </a:t>
            </a:r>
            <a:r>
              <a:rPr lang="en-US" dirty="0">
                <a:solidFill>
                  <a:srgbClr val="FF0000"/>
                </a:solidFill>
              </a:rPr>
              <a:t>authority as a narrator and the frequent references to </a:t>
            </a:r>
            <a:r>
              <a:rPr lang="en-US" sz="4300" u="sng" dirty="0" smtClean="0">
                <a:solidFill>
                  <a:srgbClr val="00B0F0"/>
                </a:solidFill>
              </a:rPr>
              <a:t>2.</a:t>
            </a:r>
            <a:r>
              <a:rPr lang="en-US" dirty="0" smtClean="0">
                <a:solidFill>
                  <a:srgbClr val="FF0000"/>
                </a:solidFill>
              </a:rPr>
              <a:t> the </a:t>
            </a:r>
            <a:r>
              <a:rPr lang="en-US" dirty="0">
                <a:solidFill>
                  <a:srgbClr val="FF0000"/>
                </a:solidFill>
              </a:rPr>
              <a:t>limits of observation (men cannot see the depths of the ocean, for example), suggest that human knowledge is always limited and insufficient. </a:t>
            </a:r>
            <a:r>
              <a:rPr lang="en-US" dirty="0"/>
              <a:t>When it comes to Moby Dick himself, this limitation takes on allegorical significance. </a:t>
            </a:r>
            <a:r>
              <a:rPr lang="en-US" sz="4300" u="sng" dirty="0" smtClean="0">
                <a:solidFill>
                  <a:srgbClr val="00B0F0"/>
                </a:solidFill>
              </a:rPr>
              <a:t>3.</a:t>
            </a:r>
            <a:r>
              <a:rPr lang="en-US" dirty="0" smtClean="0"/>
              <a:t> </a:t>
            </a:r>
            <a:r>
              <a:rPr lang="en-US" dirty="0" smtClean="0">
                <a:solidFill>
                  <a:srgbClr val="FF0000"/>
                </a:solidFill>
              </a:rPr>
              <a:t>The </a:t>
            </a:r>
            <a:r>
              <a:rPr lang="en-US" dirty="0">
                <a:solidFill>
                  <a:srgbClr val="FF0000"/>
                </a:solidFill>
              </a:rPr>
              <a:t>ways of Moby Dick, like those of the Christian God, are unknowable to man,</a:t>
            </a:r>
            <a:r>
              <a:rPr lang="en-US" dirty="0"/>
              <a:t> and thus trying to interpret them, as Ahab does, is inevitably futile and often fatal</a:t>
            </a:r>
          </a:p>
          <a:p>
            <a:endParaRPr lang="ar-IQ" dirty="0"/>
          </a:p>
        </p:txBody>
      </p:sp>
    </p:spTree>
    <p:extLst>
      <p:ext uri="{BB962C8B-B14F-4D97-AF65-F5344CB8AC3E}">
        <p14:creationId xmlns:p14="http://schemas.microsoft.com/office/powerpoint/2010/main" val="1235583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4" cy="920931"/>
          </a:xfrm>
        </p:spPr>
        <p:txBody>
          <a:bodyPr/>
          <a:lstStyle/>
          <a:p>
            <a:endParaRPr lang="ar-IQ" dirty="0"/>
          </a:p>
        </p:txBody>
      </p:sp>
      <p:sp>
        <p:nvSpPr>
          <p:cNvPr id="3" name="Content Placeholder 2"/>
          <p:cNvSpPr>
            <a:spLocks noGrp="1"/>
          </p:cNvSpPr>
          <p:nvPr>
            <p:ph idx="1"/>
          </p:nvPr>
        </p:nvSpPr>
        <p:spPr>
          <a:xfrm>
            <a:off x="1484311" y="1606731"/>
            <a:ext cx="10018712" cy="4184469"/>
          </a:xfrm>
        </p:spPr>
        <p:txBody>
          <a:bodyPr>
            <a:normAutofit/>
          </a:bodyPr>
          <a:lstStyle/>
          <a:p>
            <a:pPr algn="just" rtl="0" fontAlgn="base"/>
            <a:r>
              <a:rPr lang="en-US" b="1" dirty="0">
                <a:solidFill>
                  <a:srgbClr val="FF0000"/>
                </a:solidFill>
              </a:rPr>
              <a:t>The Deceptiveness of Fate</a:t>
            </a:r>
          </a:p>
          <a:p>
            <a:pPr algn="just" rtl="0" fontAlgn="base"/>
            <a:r>
              <a:rPr lang="en-US" dirty="0" smtClean="0"/>
              <a:t>Ishmael’s </a:t>
            </a:r>
            <a:r>
              <a:rPr lang="en-US" dirty="0"/>
              <a:t>narrative contains many references to fate, creating the impression that the </a:t>
            </a:r>
            <a:r>
              <a:rPr lang="en-US" i="1" dirty="0"/>
              <a:t>Pequod</a:t>
            </a:r>
            <a:r>
              <a:rPr lang="en-US" dirty="0"/>
              <a:t>’s doom is inevitable. Many of the sailors believe in </a:t>
            </a:r>
            <a:r>
              <a:rPr lang="en-US" dirty="0">
                <a:solidFill>
                  <a:srgbClr val="00B0F0"/>
                </a:solidFill>
              </a:rPr>
              <a:t>prophecies</a:t>
            </a:r>
            <a:r>
              <a:rPr lang="en-US" dirty="0"/>
              <a:t>, and some even claim the ability to </a:t>
            </a:r>
            <a:r>
              <a:rPr lang="en-US" dirty="0">
                <a:solidFill>
                  <a:srgbClr val="00B0F0"/>
                </a:solidFill>
              </a:rPr>
              <a:t>foretell the future</a:t>
            </a:r>
            <a:r>
              <a:rPr lang="en-US" dirty="0"/>
              <a:t>. A number of things suggest, however, that characters are actually </a:t>
            </a:r>
            <a:r>
              <a:rPr lang="en-US" dirty="0">
                <a:solidFill>
                  <a:srgbClr val="00B0F0"/>
                </a:solidFill>
              </a:rPr>
              <a:t>deluding</a:t>
            </a:r>
            <a:r>
              <a:rPr lang="en-US" dirty="0"/>
              <a:t> themselves when they think that they see the work of fate and that fate either doesn’t exist or is one of the many forces about which human beings can have no distinct knowledge. Ahab, for example, clearly exploits the sailors’ belief in fate to manipulate them into thinking that the quest for Moby Dick is their common destiny. </a:t>
            </a:r>
          </a:p>
        </p:txBody>
      </p:sp>
    </p:spTree>
    <p:extLst>
      <p:ext uri="{BB962C8B-B14F-4D97-AF65-F5344CB8AC3E}">
        <p14:creationId xmlns:p14="http://schemas.microsoft.com/office/powerpoint/2010/main" val="1697782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62784"/>
          </a:xfrm>
        </p:spPr>
        <p:txBody>
          <a:bodyPr/>
          <a:lstStyle/>
          <a:p>
            <a:endParaRPr lang="ar-IQ" dirty="0"/>
          </a:p>
        </p:txBody>
      </p:sp>
      <p:sp>
        <p:nvSpPr>
          <p:cNvPr id="3" name="Content Placeholder 2"/>
          <p:cNvSpPr>
            <a:spLocks noGrp="1"/>
          </p:cNvSpPr>
          <p:nvPr>
            <p:ph idx="1"/>
          </p:nvPr>
        </p:nvSpPr>
        <p:spPr>
          <a:xfrm>
            <a:off x="744583" y="1227910"/>
            <a:ext cx="10609217" cy="4949053"/>
          </a:xfrm>
        </p:spPr>
        <p:txBody>
          <a:bodyPr>
            <a:normAutofit fontScale="92500" lnSpcReduction="10000"/>
          </a:bodyPr>
          <a:lstStyle/>
          <a:p>
            <a:pPr algn="just" rtl="0" fontAlgn="base"/>
            <a:r>
              <a:rPr lang="en-US" b="1" dirty="0">
                <a:solidFill>
                  <a:srgbClr val="FF0000"/>
                </a:solidFill>
              </a:rPr>
              <a:t>The Exploitative Nature of Whaling</a:t>
            </a:r>
          </a:p>
          <a:p>
            <a:pPr algn="just" rtl="0" fontAlgn="base"/>
            <a:r>
              <a:rPr lang="en-US" dirty="0"/>
              <a:t>At first glance, the </a:t>
            </a:r>
            <a:r>
              <a:rPr lang="en-US" i="1" dirty="0"/>
              <a:t>Pequod</a:t>
            </a:r>
            <a:r>
              <a:rPr lang="en-US" dirty="0"/>
              <a:t> seems like an island of </a:t>
            </a:r>
            <a:r>
              <a:rPr lang="en-US" dirty="0">
                <a:solidFill>
                  <a:srgbClr val="FF0000"/>
                </a:solidFill>
              </a:rPr>
              <a:t>equality</a:t>
            </a:r>
            <a:r>
              <a:rPr lang="en-US" dirty="0"/>
              <a:t> and fellowship in the midst of a </a:t>
            </a:r>
            <a:r>
              <a:rPr lang="en-US" dirty="0" smtClean="0"/>
              <a:t>racist structured </a:t>
            </a:r>
            <a:r>
              <a:rPr lang="en-US" dirty="0"/>
              <a:t>world. The ship’s crew includes men from all corners of the globe and all races who seem to get along harmoniously. Ishmael is initially uneasy upon meeting </a:t>
            </a:r>
            <a:r>
              <a:rPr lang="en-US" dirty="0" err="1"/>
              <a:t>Queequeg</a:t>
            </a:r>
            <a:r>
              <a:rPr lang="en-US" dirty="0"/>
              <a:t>, but he quickly realizes that it is better to have a “sober cannibal than a drunken Christian” for a shipmate. Additionally, the conditions of work aboard the </a:t>
            </a:r>
            <a:r>
              <a:rPr lang="en-US" i="1" dirty="0"/>
              <a:t>Pequod</a:t>
            </a:r>
            <a:r>
              <a:rPr lang="en-US" dirty="0"/>
              <a:t> promote a certain kind of </a:t>
            </a:r>
            <a:r>
              <a:rPr lang="en-US" dirty="0">
                <a:solidFill>
                  <a:srgbClr val="FF0000"/>
                </a:solidFill>
              </a:rPr>
              <a:t>egalitarianism</a:t>
            </a:r>
            <a:r>
              <a:rPr lang="en-US" dirty="0" smtClean="0"/>
              <a:t>, equality,  </a:t>
            </a:r>
            <a:r>
              <a:rPr lang="en-US" dirty="0"/>
              <a:t>since men are promoted and paid according to their skill. </a:t>
            </a:r>
            <a:r>
              <a:rPr lang="en-US" dirty="0">
                <a:solidFill>
                  <a:srgbClr val="FF0000"/>
                </a:solidFill>
              </a:rPr>
              <a:t>However, the work of whaling parallels the other exploitative activities—buffalo hunting, gold mining, </a:t>
            </a:r>
            <a:r>
              <a:rPr lang="en-US" dirty="0" smtClean="0">
                <a:solidFill>
                  <a:srgbClr val="FF0000"/>
                </a:solidFill>
              </a:rPr>
              <a:t>that </a:t>
            </a:r>
            <a:r>
              <a:rPr lang="en-US" dirty="0">
                <a:solidFill>
                  <a:srgbClr val="FF0000"/>
                </a:solidFill>
              </a:rPr>
              <a:t>characterize American and European territorial expansion</a:t>
            </a:r>
            <a:r>
              <a:rPr lang="en-US" dirty="0"/>
              <a:t>. Each of the </a:t>
            </a:r>
            <a:r>
              <a:rPr lang="en-US" i="1" dirty="0">
                <a:solidFill>
                  <a:srgbClr val="FF0000"/>
                </a:solidFill>
              </a:rPr>
              <a:t>Pequod</a:t>
            </a:r>
            <a:r>
              <a:rPr lang="en-US" dirty="0">
                <a:solidFill>
                  <a:srgbClr val="FF0000"/>
                </a:solidFill>
              </a:rPr>
              <a:t>’s mates, who are white, is entirely dependent on a nonwhite harpooner, and nonwhites perform most of the dirty or dangerous jobs aboard the ship. </a:t>
            </a:r>
            <a:r>
              <a:rPr lang="en-US" dirty="0"/>
              <a:t>Flask actually stands on </a:t>
            </a:r>
            <a:r>
              <a:rPr lang="en-US" dirty="0" err="1"/>
              <a:t>Daggoo</a:t>
            </a:r>
            <a:r>
              <a:rPr lang="en-US" dirty="0"/>
              <a:t>, his African harpooner, in order to beat the other mates to a prize whale. Ahab is depicted as walking over the black youth Pip, who listens to Ahab’s pacing from below deck, and is thus reminded that his value as a slave is less than the value of a whale.</a:t>
            </a:r>
          </a:p>
          <a:p>
            <a:pPr algn="just"/>
            <a:endParaRPr lang="ar-IQ" dirty="0"/>
          </a:p>
        </p:txBody>
      </p:sp>
    </p:spTree>
    <p:extLst>
      <p:ext uri="{BB962C8B-B14F-4D97-AF65-F5344CB8AC3E}">
        <p14:creationId xmlns:p14="http://schemas.microsoft.com/office/powerpoint/2010/main" val="2215798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28098"/>
          </a:xfrm>
        </p:spPr>
        <p:txBody>
          <a:bodyPr>
            <a:normAutofit fontScale="90000"/>
          </a:bodyPr>
          <a:lstStyle/>
          <a:p>
            <a:pPr algn="ctr"/>
            <a:r>
              <a:rPr lang="en-US" b="1" dirty="0" smtClean="0">
                <a:solidFill>
                  <a:srgbClr val="FF0000"/>
                </a:solidFill>
              </a:rPr>
              <a:t>Defiance, challenge</a:t>
            </a:r>
            <a:r>
              <a:rPr lang="en-US" b="1" dirty="0">
                <a:solidFill>
                  <a:srgbClr val="FF0000"/>
                </a:solidFill>
              </a:rPr>
              <a:t/>
            </a:r>
            <a:br>
              <a:rPr lang="en-US" b="1" dirty="0">
                <a:solidFill>
                  <a:srgbClr val="FF0000"/>
                </a:solidFill>
              </a:rPr>
            </a:br>
            <a:endParaRPr lang="ar-IQ" b="1" dirty="0">
              <a:solidFill>
                <a:srgbClr val="FF0000"/>
              </a:solidFill>
            </a:endParaRPr>
          </a:p>
        </p:txBody>
      </p:sp>
      <p:sp>
        <p:nvSpPr>
          <p:cNvPr id="3" name="Content Placeholder 2"/>
          <p:cNvSpPr>
            <a:spLocks noGrp="1"/>
          </p:cNvSpPr>
          <p:nvPr>
            <p:ph idx="1"/>
          </p:nvPr>
        </p:nvSpPr>
        <p:spPr>
          <a:xfrm>
            <a:off x="1384664" y="1293225"/>
            <a:ext cx="10118360" cy="4497976"/>
          </a:xfrm>
        </p:spPr>
        <p:txBody>
          <a:bodyPr>
            <a:normAutofit/>
          </a:bodyPr>
          <a:lstStyle/>
          <a:p>
            <a:pPr algn="just" rtl="0"/>
            <a:r>
              <a:rPr lang="en-US" dirty="0" smtClean="0"/>
              <a:t>Because </a:t>
            </a:r>
            <a:r>
              <a:rPr lang="en-US" dirty="0"/>
              <a:t>of the dominance of Ahab's quest in the novel, the theme of</a:t>
            </a:r>
            <a:r>
              <a:rPr lang="en-US" b="1" dirty="0"/>
              <a:t> </a:t>
            </a:r>
            <a:r>
              <a:rPr lang="en-US" dirty="0"/>
              <a:t>defiance is of paramount importance. Father </a:t>
            </a:r>
            <a:r>
              <a:rPr lang="en-US" dirty="0" err="1"/>
              <a:t>Mapple</a:t>
            </a:r>
            <a:r>
              <a:rPr lang="en-US" dirty="0"/>
              <a:t> prepares us for a consideration of defiance with his sermon about Jonah in Chapter 9. Jonah suffers from the sin of disobedience. When God asks him to submit to God's will, Jonah attempts to flee from god. He thinks that he can find some country where God does not rule. What he learns is that he must set aside his own wishes, his own vanity, if he is to follow God's way. Father </a:t>
            </a:r>
            <a:r>
              <a:rPr lang="en-US" dirty="0" err="1"/>
              <a:t>Mapple</a:t>
            </a:r>
            <a:r>
              <a:rPr lang="en-US" dirty="0"/>
              <a:t> puts it like this: "And if we obey god, we must disobey ourselves; and it is in this disobeying ourselves, wherein the hardness of obeying God consists</a:t>
            </a:r>
            <a:r>
              <a:rPr lang="en-US" dirty="0" smtClean="0"/>
              <a:t>."</a:t>
            </a:r>
            <a:endParaRPr lang="en-US" dirty="0"/>
          </a:p>
        </p:txBody>
      </p:sp>
    </p:spTree>
    <p:extLst>
      <p:ext uri="{BB962C8B-B14F-4D97-AF65-F5344CB8AC3E}">
        <p14:creationId xmlns:p14="http://schemas.microsoft.com/office/powerpoint/2010/main" val="2151275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4" cy="894806"/>
          </a:xfrm>
        </p:spPr>
        <p:txBody>
          <a:bodyPr/>
          <a:lstStyle/>
          <a:p>
            <a:endParaRPr lang="ar-IQ" dirty="0"/>
          </a:p>
        </p:txBody>
      </p:sp>
      <p:sp>
        <p:nvSpPr>
          <p:cNvPr id="3" name="Content Placeholder 2"/>
          <p:cNvSpPr>
            <a:spLocks noGrp="1"/>
          </p:cNvSpPr>
          <p:nvPr>
            <p:ph idx="1"/>
          </p:nvPr>
        </p:nvSpPr>
        <p:spPr>
          <a:xfrm>
            <a:off x="1384664" y="1711235"/>
            <a:ext cx="10118360" cy="4079966"/>
          </a:xfrm>
        </p:spPr>
        <p:txBody>
          <a:bodyPr>
            <a:normAutofit/>
          </a:bodyPr>
          <a:lstStyle/>
          <a:p>
            <a:pPr algn="just" rtl="0"/>
            <a:r>
              <a:rPr lang="en-US" dirty="0"/>
              <a:t>Whether he is fighting against God or the rules of nature or some sort of perverse evil authority, Ahab is a defiant man. After Starbuck suggests that it is "blasphemous" to seek revenge on some poor dumb brute, such as a whale, when it merely followed instinct and took off the captain's leg, Ahab responds that he would "strike the sun if it insulted </a:t>
            </a:r>
            <a:r>
              <a:rPr lang="en-US" dirty="0" smtClean="0"/>
              <a:t>me“. Ahab </a:t>
            </a:r>
            <a:r>
              <a:rPr lang="en-US" dirty="0"/>
              <a:t>explains that he is not seeking </a:t>
            </a:r>
            <a:r>
              <a:rPr lang="en-US" dirty="0">
                <a:solidFill>
                  <a:srgbClr val="FF0000"/>
                </a:solidFill>
              </a:rPr>
              <a:t>revenge</a:t>
            </a:r>
            <a:r>
              <a:rPr lang="en-US" dirty="0"/>
              <a:t> against a mere whale. </a:t>
            </a:r>
            <a:r>
              <a:rPr lang="en-US" dirty="0">
                <a:solidFill>
                  <a:srgbClr val="FF0000"/>
                </a:solidFill>
              </a:rPr>
              <a:t>He sees the White Whale as a </a:t>
            </a:r>
            <a:r>
              <a:rPr lang="en-US" dirty="0" smtClean="0">
                <a:solidFill>
                  <a:srgbClr val="FF0000"/>
                </a:solidFill>
              </a:rPr>
              <a:t>mask, </a:t>
            </a:r>
            <a:r>
              <a:rPr lang="en-US" dirty="0">
                <a:solidFill>
                  <a:srgbClr val="FF0000"/>
                </a:solidFill>
              </a:rPr>
              <a:t>for his real enemy, which is an authority that rules over Ahab and which Ahab refuses to accept.</a:t>
            </a:r>
            <a:r>
              <a:rPr lang="en-US" dirty="0"/>
              <a:t> </a:t>
            </a:r>
            <a:r>
              <a:rPr lang="en-US" dirty="0">
                <a:solidFill>
                  <a:srgbClr val="FF0000"/>
                </a:solidFill>
              </a:rPr>
              <a:t>The nature of that authority is debatable. We might infer that it is the order of nature, which Ahab sees as evil because Ahab insists on being placed higher in nature than a mere man can be.</a:t>
            </a:r>
          </a:p>
          <a:p>
            <a:pPr algn="l" rtl="0"/>
            <a:endParaRPr lang="ar-IQ" dirty="0"/>
          </a:p>
        </p:txBody>
      </p:sp>
    </p:spTree>
    <p:extLst>
      <p:ext uri="{BB962C8B-B14F-4D97-AF65-F5344CB8AC3E}">
        <p14:creationId xmlns:p14="http://schemas.microsoft.com/office/powerpoint/2010/main" val="15860790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317</TotalTime>
  <Words>2053</Words>
  <Application>Microsoft Office PowerPoint</Application>
  <PresentationFormat>Widescreen</PresentationFormat>
  <Paragraphs>33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Corbel</vt:lpstr>
      <vt:lpstr>Tahoma</vt:lpstr>
      <vt:lpstr>Parallax</vt:lpstr>
      <vt:lpstr>Herman Melville</vt:lpstr>
      <vt:lpstr>Herman Melville</vt:lpstr>
      <vt:lpstr>PowerPoint Presentation</vt:lpstr>
      <vt:lpstr>PowerPoint Presentation</vt:lpstr>
      <vt:lpstr>Themes </vt:lpstr>
      <vt:lpstr>PowerPoint Presentation</vt:lpstr>
      <vt:lpstr>PowerPoint Presentation</vt:lpstr>
      <vt:lpstr>Defiance, challenge </vt:lpstr>
      <vt:lpstr>PowerPoint Presentation</vt:lpstr>
      <vt:lpstr>PowerPoint Presentation</vt:lpstr>
      <vt:lpstr>Friendship </vt:lpstr>
      <vt:lpstr>PowerPoint Presentation</vt:lpstr>
      <vt:lpstr>Duty </vt:lpstr>
      <vt:lpstr>PowerPoint Presentation</vt:lpstr>
      <vt:lpstr>PowerPoint Presentation</vt:lpstr>
      <vt:lpstr>Death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Herman Melville</dc:title>
  <dc:creator>luma ibrahim</dc:creator>
  <cp:lastModifiedBy>luma ibrahim</cp:lastModifiedBy>
  <cp:revision>21</cp:revision>
  <dcterms:created xsi:type="dcterms:W3CDTF">2019-11-30T14:46:47Z</dcterms:created>
  <dcterms:modified xsi:type="dcterms:W3CDTF">2019-12-07T17:17:14Z</dcterms:modified>
</cp:coreProperties>
</file>